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kzidenz-Grotesk Bold" panose="020B0604020202020204" charset="0"/>
      <p:regular r:id="rId14"/>
    </p:embeddedFont>
    <p:embeddedFont>
      <p:font typeface="ITC Benguiat" panose="020B0604020202020204" charset="0"/>
      <p:regular r:id="rId15"/>
    </p:embeddedFont>
    <p:embeddedFont>
      <p:font typeface="Garet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chivo Black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Canva Sans" panose="020B0604020202020204" charset="0"/>
      <p:regular r:id="rId23"/>
    </p:embeddedFont>
    <p:embeddedFont>
      <p:font typeface="Canva Sans Italics" panose="020B0604020202020204" charset="0"/>
      <p:regular r:id="rId24"/>
    </p:embeddedFont>
    <p:embeddedFont>
      <p:font typeface="Akzidenz-Grotesk Heavy" panose="020B0604020202020204" charset="0"/>
      <p:regular r:id="rId25"/>
    </p:embeddedFont>
    <p:embeddedFont>
      <p:font typeface="Canva Sans Bold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9528D-4BEF-436D-AEBE-1DD4DF7470BD}" v="19" dt="2026-03-29T10:48:5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kar Koneru" userId="34a0219efec8c615" providerId="LiveId" clId="{AF774002-66AC-4DFA-AD5E-DFE9ADA86186}"/>
    <pc:docChg chg="modSld">
      <pc:chgData name="Srikar Koneru" userId="34a0219efec8c615" providerId="LiveId" clId="{AF774002-66AC-4DFA-AD5E-DFE9ADA86186}" dt="2026-03-29T11:46:21.386" v="5" actId="14100"/>
      <pc:docMkLst>
        <pc:docMk/>
      </pc:docMkLst>
      <pc:sldChg chg="modSp mod">
        <pc:chgData name="Srikar Koneru" userId="34a0219efec8c615" providerId="LiveId" clId="{AF774002-66AC-4DFA-AD5E-DFE9ADA86186}" dt="2026-03-29T11:46:21.386" v="5" actId="14100"/>
        <pc:sldMkLst>
          <pc:docMk/>
          <pc:sldMk cId="0" sldId="265"/>
        </pc:sldMkLst>
        <pc:grpChg chg="mod">
          <ac:chgData name="Srikar Koneru" userId="34a0219efec8c615" providerId="LiveId" clId="{AF774002-66AC-4DFA-AD5E-DFE9ADA86186}" dt="2026-03-29T11:46:21.386" v="5" actId="14100"/>
          <ac:grpSpMkLst>
            <pc:docMk/>
            <pc:sldMk cId="0" sldId="265"/>
            <ac:grpSpMk id="9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109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0" y="10026351"/>
            <a:ext cx="18288000" cy="270174"/>
            <a:chOff x="0" y="0"/>
            <a:chExt cx="603684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0" y="1334785"/>
            <a:ext cx="18288000" cy="47625"/>
            <a:chOff x="0" y="0"/>
            <a:chExt cx="585224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320" y="1527073"/>
            <a:ext cx="7095243" cy="122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0"/>
              </a:lnSpc>
            </a:pPr>
            <a:r>
              <a:rPr lang="en-US" sz="8544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BF8B16">
                        <a:alpha val="100000"/>
                      </a:srgbClr>
                    </a:gs>
                  </a:gsLst>
                  <a:lin ang="16200000"/>
                </a:gradFill>
                <a:latin typeface="ITC Benguiat"/>
                <a:ea typeface="ITC Benguiat"/>
                <a:cs typeface="ITC Benguiat"/>
                <a:sym typeface="ITC Benguiat"/>
              </a:rPr>
              <a:t>GUIDELINES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8600" y="2505935"/>
            <a:ext cx="17297400" cy="750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 algn="l">
              <a:lnSpc>
                <a:spcPts val="6545"/>
              </a:lnSpc>
              <a:buFont typeface="Arial"/>
              <a:buChar char="•"/>
            </a:pP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Kindly use the provided template for submitting your project. </a:t>
            </a:r>
          </a:p>
          <a:p>
            <a:pPr marL="755651" lvl="1" indent="-377825" algn="l">
              <a:lnSpc>
                <a:spcPts val="6545"/>
              </a:lnSpc>
              <a:buFont typeface="Arial"/>
              <a:buChar char="•"/>
            </a:pP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The team size must be between </a:t>
            </a:r>
            <a:r>
              <a:rPr lang="en-US" sz="2500" b="1" i="1" dirty="0">
                <a:solidFill>
                  <a:srgbClr val="2B2B2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3–4 members.</a:t>
            </a:r>
          </a:p>
          <a:p>
            <a:pPr marL="755651" lvl="1" indent="-377825" algn="l">
              <a:lnSpc>
                <a:spcPts val="6545"/>
              </a:lnSpc>
              <a:buFont typeface="Arial"/>
              <a:buChar char="•"/>
            </a:pP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Teams must submit their </a:t>
            </a:r>
            <a:r>
              <a:rPr lang="en-US" sz="2500" b="1" i="1" dirty="0">
                <a:solidFill>
                  <a:srgbClr val="2B2B2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presentation</a:t>
            </a: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 along with a </a:t>
            </a:r>
            <a:r>
              <a:rPr lang="en-US" sz="2500" b="1" i="1" dirty="0">
                <a:solidFill>
                  <a:srgbClr val="2B2B2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working demo</a:t>
            </a: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 of the project. (A demo video is optional but recommended.)</a:t>
            </a:r>
          </a:p>
          <a:p>
            <a:pPr marL="755651" lvl="1" indent="-377825" algn="l">
              <a:lnSpc>
                <a:spcPts val="6545"/>
              </a:lnSpc>
              <a:buFont typeface="Arial"/>
              <a:buChar char="•"/>
            </a:pP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Participants are encouraged to include </a:t>
            </a:r>
            <a:r>
              <a:rPr lang="en-US" sz="2500" b="1" i="1" dirty="0">
                <a:solidFill>
                  <a:srgbClr val="2B2B2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Architecture diagram</a:t>
            </a:r>
            <a:r>
              <a:rPr lang="en-US" sz="2500" i="1" dirty="0">
                <a:solidFill>
                  <a:srgbClr val="2B2B2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to better explain their solution.</a:t>
            </a:r>
          </a:p>
          <a:p>
            <a:pPr marL="755651" lvl="1" indent="-377825" algn="l">
              <a:lnSpc>
                <a:spcPts val="6545"/>
              </a:lnSpc>
              <a:buFont typeface="Arial"/>
              <a:buChar char="•"/>
            </a:pP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Teams are free to use any </a:t>
            </a:r>
            <a:r>
              <a:rPr lang="en-US" sz="2500" b="1" i="1" dirty="0">
                <a:solidFill>
                  <a:srgbClr val="2B2B2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technology stack</a:t>
            </a:r>
            <a:r>
              <a:rPr lang="en-US" sz="2500" i="1" dirty="0">
                <a:solidFill>
                  <a:srgbClr val="2B2B2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suitable for building their solution</a:t>
            </a:r>
            <a:r>
              <a:rPr lang="en-US" sz="2500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755651" lvl="1" indent="-377825">
              <a:lnSpc>
                <a:spcPts val="6545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MVP link </a:t>
            </a: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is </a:t>
            </a:r>
            <a:r>
              <a:rPr lang="en-US" sz="2500" b="1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optional for initial shortlisting</a:t>
            </a:r>
            <a:r>
              <a:rPr lang="en-US" sz="2500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, but </a:t>
            </a:r>
            <a:r>
              <a:rPr lang="en-US" sz="2500" b="1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mandatory for the Hackathon </a:t>
            </a:r>
            <a:r>
              <a:rPr lang="en-US" sz="2500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on April 10</a:t>
            </a:r>
            <a:r>
              <a:rPr lang="en-US" sz="2500" baseline="30000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2500" dirty="0" smtClean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755651" lvl="1" indent="-377825">
              <a:lnSpc>
                <a:spcPts val="6545"/>
              </a:lnSpc>
              <a:buFont typeface="Arial"/>
              <a:buChar char="•"/>
            </a:pP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Submissions with an MVP may receive </a:t>
            </a:r>
            <a:r>
              <a:rPr lang="en-US" sz="2500" b="1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priority</a:t>
            </a:r>
            <a:r>
              <a:rPr lang="en-US" sz="2500" dirty="0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 during the evaluation process.</a:t>
            </a:r>
          </a:p>
          <a:p>
            <a:pPr marL="755651" lvl="1" indent="-377825">
              <a:lnSpc>
                <a:spcPts val="6545"/>
              </a:lnSpc>
              <a:buFont typeface="Arial"/>
              <a:buChar char="•"/>
            </a:pPr>
            <a:endParaRPr lang="en-US" sz="3500" dirty="0">
              <a:solidFill>
                <a:srgbClr val="2B2B2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291596" y="1892290"/>
            <a:ext cx="15942002" cy="5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ADDITIONAL DETAILS/FUTURE DEVELOPMENT (OPTIONAL)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9" name="Group 9"/>
          <p:cNvGrpSpPr/>
          <p:nvPr/>
        </p:nvGrpSpPr>
        <p:grpSpPr>
          <a:xfrm>
            <a:off x="0" y="1334785"/>
            <a:ext cx="18288000" cy="74915"/>
            <a:chOff x="0" y="0"/>
            <a:chExt cx="5852246" cy="125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291596" y="1892290"/>
            <a:ext cx="15942002" cy="5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ESTIMATED IMPLEMENTATION COST (OPTIONAL)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76878E03-3015-8651-0DD6-49C9609B463B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6FC1FB7-8E73-B0F3-9A9D-45AE4994AFCE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A9013D3B-A279-210C-F22C-529DA57DFE12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FFB2C30A-185B-6C9C-2721-8E78C7024C11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948975F-E5E2-A86D-5189-7019F70EF765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E07A6817-E365-0797-0B8D-E4C2954C1BE9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5691426" cy="44601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91426" cy="4460131"/>
            </a:xfrm>
            <a:custGeom>
              <a:avLst/>
              <a:gdLst/>
              <a:ahLst/>
              <a:cxnLst/>
              <a:rect l="l" t="t" r="r" b="b"/>
              <a:pathLst>
                <a:path w="5691426" h="4460131">
                  <a:moveTo>
                    <a:pt x="35826" y="0"/>
                  </a:moveTo>
                  <a:lnTo>
                    <a:pt x="5655600" y="0"/>
                  </a:lnTo>
                  <a:cubicBezTo>
                    <a:pt x="5675386" y="0"/>
                    <a:pt x="5691426" y="16040"/>
                    <a:pt x="5691426" y="35826"/>
                  </a:cubicBezTo>
                  <a:lnTo>
                    <a:pt x="5691426" y="4424305"/>
                  </a:lnTo>
                  <a:cubicBezTo>
                    <a:pt x="5691426" y="4444091"/>
                    <a:pt x="5675386" y="4460131"/>
                    <a:pt x="5655600" y="4460131"/>
                  </a:cubicBezTo>
                  <a:lnTo>
                    <a:pt x="35826" y="4460131"/>
                  </a:lnTo>
                  <a:cubicBezTo>
                    <a:pt x="16040" y="4460131"/>
                    <a:pt x="0" y="4444091"/>
                    <a:pt x="0" y="4424305"/>
                  </a:cubicBezTo>
                  <a:lnTo>
                    <a:pt x="0" y="35826"/>
                  </a:lnTo>
                  <a:cubicBezTo>
                    <a:pt x="0" y="16040"/>
                    <a:pt x="16040" y="0"/>
                    <a:pt x="3582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691426" cy="4498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5725149"/>
            <a:ext cx="14062207" cy="280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7200"/>
              </a:lnSpc>
              <a:spcBef>
                <a:spcPct val="0"/>
              </a:spcBef>
            </a:pPr>
            <a:r>
              <a:rPr lang="en-US" sz="20000" b="1" spc="-380">
                <a:solidFill>
                  <a:srgbClr val="171717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THANK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84903"/>
            <a:ext cx="2310869" cy="1287594"/>
            <a:chOff x="0" y="0"/>
            <a:chExt cx="3081159" cy="17167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7424" cy="1716792"/>
            </a:xfrm>
            <a:custGeom>
              <a:avLst/>
              <a:gdLst/>
              <a:ahLst/>
              <a:cxnLst/>
              <a:rect l="l" t="t" r="r" b="b"/>
              <a:pathLst>
                <a:path w="1597424" h="1716792">
                  <a:moveTo>
                    <a:pt x="0" y="0"/>
                  </a:moveTo>
                  <a:lnTo>
                    <a:pt x="1597424" y="0"/>
                  </a:lnTo>
                  <a:lnTo>
                    <a:pt x="1597424" y="1716792"/>
                  </a:lnTo>
                  <a:lnTo>
                    <a:pt x="0" y="1716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32328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 9"/>
            <p:cNvSpPr/>
            <p:nvPr/>
          </p:nvSpPr>
          <p:spPr>
            <a:xfrm>
              <a:off x="1391064" y="193793"/>
              <a:ext cx="1690095" cy="1115258"/>
            </a:xfrm>
            <a:custGeom>
              <a:avLst/>
              <a:gdLst/>
              <a:ahLst/>
              <a:cxnLst/>
              <a:rect l="l" t="t" r="r" b="b"/>
              <a:pathLst>
                <a:path w="1690095" h="1115258">
                  <a:moveTo>
                    <a:pt x="0" y="0"/>
                  </a:moveTo>
                  <a:lnTo>
                    <a:pt x="1690095" y="0"/>
                  </a:lnTo>
                  <a:lnTo>
                    <a:pt x="1690095" y="1115258"/>
                  </a:lnTo>
                  <a:lnTo>
                    <a:pt x="0" y="1115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" r="-26811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8364161"/>
            <a:ext cx="6268987" cy="0"/>
          </a:xfrm>
          <a:prstGeom prst="line">
            <a:avLst/>
          </a:prstGeom>
          <a:ln w="57150" cap="rnd">
            <a:solidFill>
              <a:srgbClr val="2B2B2B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9971710" y="1663954"/>
            <a:ext cx="7863062" cy="5559740"/>
          </a:xfrm>
          <a:custGeom>
            <a:avLst/>
            <a:gdLst/>
            <a:ahLst/>
            <a:cxnLst/>
            <a:rect l="l" t="t" r="r" b="b"/>
            <a:pathLst>
              <a:path w="7863062" h="5559740">
                <a:moveTo>
                  <a:pt x="0" y="0"/>
                </a:moveTo>
                <a:lnTo>
                  <a:pt x="7863062" y="0"/>
                </a:lnTo>
                <a:lnTo>
                  <a:pt x="7863062" y="5559740"/>
                </a:lnTo>
                <a:lnTo>
                  <a:pt x="0" y="55597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TextBox 14"/>
          <p:cNvSpPr txBox="1"/>
          <p:nvPr/>
        </p:nvSpPr>
        <p:spPr>
          <a:xfrm>
            <a:off x="10218293" y="7508874"/>
            <a:ext cx="9745227" cy="277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7200"/>
              </a:lnSpc>
              <a:spcBef>
                <a:spcPct val="0"/>
              </a:spcBef>
            </a:pPr>
            <a:r>
              <a:rPr lang="en-US" sz="20000" b="1" spc="-380">
                <a:solidFill>
                  <a:srgbClr val="171717"/>
                </a:solidFill>
                <a:latin typeface="Akzidenz-Grotesk Heavy"/>
                <a:ea typeface="Akzidenz-Grotesk Heavy"/>
                <a:cs typeface="Akzidenz-Grotesk Heavy"/>
                <a:sym typeface="Akzidenz-Grotesk Heavy"/>
              </a:rPr>
              <a:t>YOU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2702003"/>
            <a:ext cx="11952875" cy="2172685"/>
            <a:chOff x="0" y="0"/>
            <a:chExt cx="15937166" cy="2896914"/>
          </a:xfrm>
        </p:grpSpPr>
        <p:sp>
          <p:nvSpPr>
            <p:cNvPr id="16" name="TextBox 16"/>
            <p:cNvSpPr txBox="1"/>
            <p:nvPr/>
          </p:nvSpPr>
          <p:spPr>
            <a:xfrm>
              <a:off x="1572571" y="428625"/>
              <a:ext cx="14364595" cy="1780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8490"/>
                </a:lnSpc>
                <a:spcBef>
                  <a:spcPct val="0"/>
                </a:spcBef>
              </a:pPr>
              <a:r>
                <a:rPr lang="en-US" sz="10885" spc="-859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INNOVATEX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747944"/>
              <a:ext cx="7830166" cy="114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7030"/>
                </a:lnSpc>
                <a:spcBef>
                  <a:spcPct val="0"/>
                </a:spcBef>
              </a:pPr>
              <a:r>
                <a:rPr lang="en-US" sz="5408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HACKATHON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1" cy="5381427"/>
            <a:chOff x="0" y="0"/>
            <a:chExt cx="6003371" cy="15903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03372" cy="1590351"/>
            </a:xfrm>
            <a:custGeom>
              <a:avLst/>
              <a:gdLst/>
              <a:ahLst/>
              <a:cxnLst/>
              <a:rect l="l" t="t" r="r" b="b"/>
              <a:pathLst>
                <a:path w="6003372" h="1590351">
                  <a:moveTo>
                    <a:pt x="33965" y="0"/>
                  </a:moveTo>
                  <a:lnTo>
                    <a:pt x="5969407" y="0"/>
                  </a:lnTo>
                  <a:cubicBezTo>
                    <a:pt x="5978415" y="0"/>
                    <a:pt x="5987054" y="3578"/>
                    <a:pt x="5993424" y="9948"/>
                  </a:cubicBezTo>
                  <a:cubicBezTo>
                    <a:pt x="5999793" y="16318"/>
                    <a:pt x="6003372" y="24957"/>
                    <a:pt x="6003372" y="33965"/>
                  </a:cubicBezTo>
                  <a:lnTo>
                    <a:pt x="6003372" y="1556387"/>
                  </a:lnTo>
                  <a:cubicBezTo>
                    <a:pt x="6003372" y="1565395"/>
                    <a:pt x="5999793" y="1574034"/>
                    <a:pt x="5993424" y="1580403"/>
                  </a:cubicBezTo>
                  <a:cubicBezTo>
                    <a:pt x="5987054" y="1586773"/>
                    <a:pt x="5978415" y="1590351"/>
                    <a:pt x="5969407" y="1590351"/>
                  </a:cubicBezTo>
                  <a:lnTo>
                    <a:pt x="33965" y="1590351"/>
                  </a:lnTo>
                  <a:cubicBezTo>
                    <a:pt x="24957" y="1590351"/>
                    <a:pt x="16318" y="1586773"/>
                    <a:pt x="9948" y="1580403"/>
                  </a:cubicBezTo>
                  <a:cubicBezTo>
                    <a:pt x="3578" y="1574034"/>
                    <a:pt x="0" y="1565395"/>
                    <a:pt x="0" y="1556387"/>
                  </a:cubicBezTo>
                  <a:lnTo>
                    <a:pt x="0" y="33965"/>
                  </a:lnTo>
                  <a:cubicBezTo>
                    <a:pt x="0" y="24957"/>
                    <a:pt x="3578" y="16318"/>
                    <a:pt x="9948" y="9948"/>
                  </a:cubicBezTo>
                  <a:cubicBezTo>
                    <a:pt x="16318" y="3578"/>
                    <a:pt x="24957" y="0"/>
                    <a:pt x="339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003371" cy="1628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1681759"/>
            <a:ext cx="11952875" cy="2172685"/>
            <a:chOff x="0" y="0"/>
            <a:chExt cx="15937166" cy="2896914"/>
          </a:xfrm>
        </p:grpSpPr>
        <p:sp>
          <p:nvSpPr>
            <p:cNvPr id="7" name="TextBox 7"/>
            <p:cNvSpPr txBox="1"/>
            <p:nvPr/>
          </p:nvSpPr>
          <p:spPr>
            <a:xfrm>
              <a:off x="1572571" y="428625"/>
              <a:ext cx="14364595" cy="1780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8490"/>
                </a:lnSpc>
                <a:spcBef>
                  <a:spcPct val="0"/>
                </a:spcBef>
              </a:pPr>
              <a:r>
                <a:rPr lang="en-US" sz="10885" spc="-859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INNOVATEX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47944"/>
              <a:ext cx="7830166" cy="114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7030"/>
                </a:lnSpc>
                <a:spcBef>
                  <a:spcPct val="0"/>
                </a:spcBef>
              </a:pPr>
              <a:r>
                <a:rPr lang="en-US" sz="5408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HACKATHON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6258382" y="3374828"/>
            <a:ext cx="2221140" cy="0"/>
          </a:xfrm>
          <a:prstGeom prst="line">
            <a:avLst/>
          </a:prstGeom>
          <a:ln w="19050" cap="rnd">
            <a:solidFill>
              <a:srgbClr val="2B2B2B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IN"/>
          </a:p>
        </p:txBody>
      </p:sp>
      <p:grpSp>
        <p:nvGrpSpPr>
          <p:cNvPr id="12" name="Group 12"/>
          <p:cNvGrpSpPr/>
          <p:nvPr/>
        </p:nvGrpSpPr>
        <p:grpSpPr>
          <a:xfrm>
            <a:off x="11044550" y="827118"/>
            <a:ext cx="5372732" cy="3881967"/>
            <a:chOff x="0" y="0"/>
            <a:chExt cx="936328" cy="6765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36328" cy="676526"/>
            </a:xfrm>
            <a:custGeom>
              <a:avLst/>
              <a:gdLst/>
              <a:ahLst/>
              <a:cxnLst/>
              <a:rect l="l" t="t" r="r" b="b"/>
              <a:pathLst>
                <a:path w="936328" h="676526">
                  <a:moveTo>
                    <a:pt x="51875" y="0"/>
                  </a:moveTo>
                  <a:lnTo>
                    <a:pt x="884453" y="0"/>
                  </a:lnTo>
                  <a:cubicBezTo>
                    <a:pt x="898211" y="0"/>
                    <a:pt x="911406" y="5465"/>
                    <a:pt x="921134" y="15194"/>
                  </a:cubicBezTo>
                  <a:cubicBezTo>
                    <a:pt x="930862" y="24922"/>
                    <a:pt x="936328" y="38117"/>
                    <a:pt x="936328" y="51875"/>
                  </a:cubicBezTo>
                  <a:lnTo>
                    <a:pt x="936328" y="624652"/>
                  </a:lnTo>
                  <a:cubicBezTo>
                    <a:pt x="936328" y="638410"/>
                    <a:pt x="930862" y="651604"/>
                    <a:pt x="921134" y="661333"/>
                  </a:cubicBezTo>
                  <a:cubicBezTo>
                    <a:pt x="911406" y="671061"/>
                    <a:pt x="898211" y="676526"/>
                    <a:pt x="884453" y="676526"/>
                  </a:cubicBezTo>
                  <a:lnTo>
                    <a:pt x="51875" y="676526"/>
                  </a:lnTo>
                  <a:cubicBezTo>
                    <a:pt x="38117" y="676526"/>
                    <a:pt x="24922" y="671061"/>
                    <a:pt x="15194" y="661333"/>
                  </a:cubicBezTo>
                  <a:cubicBezTo>
                    <a:pt x="5465" y="651604"/>
                    <a:pt x="0" y="638410"/>
                    <a:pt x="0" y="624652"/>
                  </a:cubicBezTo>
                  <a:lnTo>
                    <a:pt x="0" y="51875"/>
                  </a:lnTo>
                  <a:cubicBezTo>
                    <a:pt x="0" y="38117"/>
                    <a:pt x="5465" y="24922"/>
                    <a:pt x="15194" y="15194"/>
                  </a:cubicBezTo>
                  <a:cubicBezTo>
                    <a:pt x="24922" y="5465"/>
                    <a:pt x="38117" y="0"/>
                    <a:pt x="51875" y="0"/>
                  </a:cubicBezTo>
                  <a:close/>
                </a:path>
              </a:pathLst>
            </a:custGeom>
            <a:blipFill>
              <a:blip r:embed="rId3"/>
              <a:stretch>
                <a:fillRect l="-24260" r="-2426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555" y="6184386"/>
            <a:ext cx="5819662" cy="3073914"/>
            <a:chOff x="0" y="0"/>
            <a:chExt cx="7759549" cy="409855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6200"/>
              <a:ext cx="5568553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99"/>
                </a:lnSpc>
                <a:spcBef>
                  <a:spcPct val="0"/>
                </a:spcBef>
              </a:pPr>
              <a:r>
                <a:rPr lang="en-US" sz="3999" b="1" spc="-315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TEAM DETAILS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277880"/>
              <a:ext cx="4488128" cy="639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9"/>
                </a:lnSpc>
                <a:spcBef>
                  <a:spcPct val="0"/>
                </a:spcBef>
              </a:pPr>
              <a:r>
                <a:rPr lang="en-US" sz="3099" b="1">
                  <a:solidFill>
                    <a:srgbClr val="2B2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TEAM NAME: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368387"/>
              <a:ext cx="5861625" cy="639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9"/>
                </a:lnSpc>
                <a:spcBef>
                  <a:spcPct val="0"/>
                </a:spcBef>
              </a:pPr>
              <a:r>
                <a:rPr lang="en-US" sz="3099" b="1">
                  <a:solidFill>
                    <a:srgbClr val="2B2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TEAM LEADER NAME: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458895"/>
              <a:ext cx="7759549" cy="639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9"/>
                </a:lnSpc>
                <a:spcBef>
                  <a:spcPct val="0"/>
                </a:spcBef>
              </a:pPr>
              <a:r>
                <a:rPr lang="en-US" sz="3099" b="1">
                  <a:solidFill>
                    <a:srgbClr val="2B2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PROBLEM STATEMENT: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246647" y="103090"/>
            <a:ext cx="1341815" cy="1442083"/>
          </a:xfrm>
          <a:custGeom>
            <a:avLst/>
            <a:gdLst/>
            <a:ahLst/>
            <a:cxnLst/>
            <a:rect l="l" t="t" r="r" b="b"/>
            <a:pathLst>
              <a:path w="1341815" h="1442083">
                <a:moveTo>
                  <a:pt x="0" y="0"/>
                </a:moveTo>
                <a:lnTo>
                  <a:pt x="1341815" y="0"/>
                </a:lnTo>
                <a:lnTo>
                  <a:pt x="1341815" y="1442083"/>
                </a:lnTo>
                <a:lnTo>
                  <a:pt x="0" y="1442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23285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0" name="Freeform 20"/>
          <p:cNvSpPr/>
          <p:nvPr/>
        </p:nvSpPr>
        <p:spPr>
          <a:xfrm>
            <a:off x="1317189" y="346179"/>
            <a:ext cx="1448608" cy="955906"/>
          </a:xfrm>
          <a:custGeom>
            <a:avLst/>
            <a:gdLst/>
            <a:ahLst/>
            <a:cxnLst/>
            <a:rect l="l" t="t" r="r" b="b"/>
            <a:pathLst>
              <a:path w="1448608" h="955906">
                <a:moveTo>
                  <a:pt x="0" y="0"/>
                </a:moveTo>
                <a:lnTo>
                  <a:pt x="1448608" y="0"/>
                </a:lnTo>
                <a:lnTo>
                  <a:pt x="1448608" y="955905"/>
                </a:lnTo>
                <a:lnTo>
                  <a:pt x="0" y="955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" r="-268110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325515" y="1802252"/>
            <a:ext cx="15942002" cy="5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91"/>
              </a:lnSpc>
              <a:spcBef>
                <a:spcPct val="0"/>
              </a:spcBef>
            </a:pPr>
            <a:r>
              <a:rPr lang="en-US" sz="3454" b="1">
                <a:solidFill>
                  <a:srgbClr val="2B2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BRIEF ABOUT YOUR IDEA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9" name="Group 9"/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1BBA46C1-7FBF-2A34-CE2F-40FF3D429408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9A8645D-3EC8-23CD-4747-876F537DF78A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F2AC68F0-DCBC-340F-0F3B-B1D0E4FED9EC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746621" y="1726202"/>
            <a:ext cx="13364806" cy="189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450" b="1">
                <a:solidFill>
                  <a:srgbClr val="2B2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ABOUT SOLUTION:</a:t>
            </a:r>
          </a:p>
          <a:p>
            <a:pPr algn="l">
              <a:lnSpc>
                <a:spcPts val="3547"/>
              </a:lnSpc>
            </a:pPr>
            <a:r>
              <a:rPr lang="en-US" sz="2728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a.How different is it from any of the other existing ideas?</a:t>
            </a:r>
          </a:p>
          <a:p>
            <a:pPr algn="l">
              <a:lnSpc>
                <a:spcPts val="3547"/>
              </a:lnSpc>
            </a:pPr>
            <a:r>
              <a:rPr lang="en-US" sz="2728">
                <a:solidFill>
                  <a:srgbClr val="2B2B2B"/>
                </a:solidFill>
                <a:latin typeface="Canva Sans"/>
                <a:ea typeface="Canva Sans"/>
                <a:cs typeface="Canva Sans"/>
                <a:sym typeface="Canva Sans"/>
              </a:rPr>
              <a:t>b.How will it be able to solve the problem?</a:t>
            </a:r>
          </a:p>
          <a:p>
            <a:pPr marL="0" lvl="0" indent="0" algn="l">
              <a:lnSpc>
                <a:spcPts val="3547"/>
              </a:lnSpc>
              <a:spcBef>
                <a:spcPct val="0"/>
              </a:spcBef>
            </a:pPr>
            <a:endParaRPr lang="en-US" sz="2728">
              <a:solidFill>
                <a:srgbClr val="2B2B2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9636CA2B-520B-A86B-D7B7-5091FCC24B56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6E2BE90-BFE0-97E6-CBC1-5A2D96F93228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A3125178-BB1A-A0F6-FF59-B8DD93D18907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5B70D083-178B-D893-0FEC-A80D2EA92161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0BDC8BD-D9FC-310E-C4E9-AF749CB703EF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CFCD90F0-CD43-1BC0-E63F-3F5F0DC6FFFD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265357" y="1792051"/>
            <a:ext cx="15942002" cy="5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LIST OF FEATURES OFFERED BY THE SOLUTION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613DFC52-7E14-E4A0-D0AF-B047F68C3DF1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E2BE029-233A-0523-7159-8ABC21788C26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B4CE1E4-97E5-76DE-C611-43AE0CD79C68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94A57ABC-F3B7-7DD0-1DAA-1DBFAC10DD07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04007A-F322-2D3C-F0B4-24E697C24ADE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B5EE39F-15ED-A7C8-ADF3-6CF8125CEF94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265357" y="1792051"/>
            <a:ext cx="1594200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 dirty="0" smtClean="0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TECHNOLOGIES YOU WILL USE</a:t>
            </a:r>
            <a:endParaRPr lang="en-US" sz="3254" b="1" dirty="0">
              <a:solidFill>
                <a:srgbClr val="2B2B2B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4D3646B-4CD1-690B-5E0B-6A3D779CE8B3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4E9606-0EA9-3410-19E3-C44532C8CFB5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7500397-718A-4C1B-0599-1541590A30B7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642D25A3-5A85-CB06-15C0-9FC8DC23D93B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10AE6CD-A995-FA24-420F-BDDB6CF46D65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E118EE89-EC00-A558-867D-0E5D5E74A4CF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385673" y="1761972"/>
            <a:ext cx="15942002" cy="5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PROCESS FLOW DIAGRAM OR USE-CASE DIAGRAM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D99530D0-A1D2-06EF-314B-F43464A02FF2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04AC71-EB7F-4133-CFCA-2EEEA56539B3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7FF7F627-CC8A-892C-B99E-12EE287CC138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4B70F2CC-94E7-DF21-6B47-B8E15253BCAF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001CDD2-7ABD-254A-0D3A-97A41209C295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88FF7D8B-D604-2237-2F6D-09C28B08EBE3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325515" y="1882288"/>
            <a:ext cx="15942002" cy="5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ARCHITECTURE DIAGRAM OF THE PROPOSED SOLUTION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2B3C825E-60BC-28B7-1DCA-7A62DA49323D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91C434C-06D0-575C-BE16-6B182E0381A9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DE8C6EE1-085B-28ED-49E8-77CA5138D46D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F11A8AAC-8745-1CB9-A864-1C9441905DA5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FAF87D4-7FD5-F41F-A755-BDB443442CAE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8634A342-A5A3-D4E7-C3E9-269A36934BF9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5444689" cy="1382410"/>
          </a:xfrm>
          <a:custGeom>
            <a:avLst/>
            <a:gdLst/>
            <a:ahLst/>
            <a:cxnLst/>
            <a:rect l="l" t="t" r="r" b="b"/>
            <a:pathLst>
              <a:path w="5444689" h="1382410">
                <a:moveTo>
                  <a:pt x="0" y="0"/>
                </a:moveTo>
                <a:lnTo>
                  <a:pt x="5444689" y="0"/>
                </a:lnTo>
                <a:lnTo>
                  <a:pt x="5444689" y="1382410"/>
                </a:lnTo>
                <a:lnTo>
                  <a:pt x="0" y="138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13355775" y="272983"/>
            <a:ext cx="4666046" cy="836444"/>
          </a:xfrm>
          <a:custGeom>
            <a:avLst/>
            <a:gdLst/>
            <a:ahLst/>
            <a:cxnLst/>
            <a:rect l="l" t="t" r="r" b="b"/>
            <a:pathLst>
              <a:path w="4666046" h="836444">
                <a:moveTo>
                  <a:pt x="0" y="0"/>
                </a:moveTo>
                <a:lnTo>
                  <a:pt x="4666046" y="0"/>
                </a:lnTo>
                <a:lnTo>
                  <a:pt x="4666046" y="836444"/>
                </a:lnTo>
                <a:lnTo>
                  <a:pt x="0" y="83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344565" y="1852209"/>
            <a:ext cx="15942002" cy="5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3254" b="1" dirty="0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SNAPSHOTS OF THE MVP AND </a:t>
            </a:r>
            <a:r>
              <a:rPr lang="en-US" sz="3254" b="1" dirty="0" smtClean="0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LINK(Optional)</a:t>
            </a:r>
            <a:endParaRPr lang="en-US" sz="3254" b="1" dirty="0">
              <a:solidFill>
                <a:srgbClr val="2B2B2B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81E8DB8-6D8D-F63E-C575-4E46BF1D2D0A}"/>
              </a:ext>
            </a:extLst>
          </p:cNvPr>
          <p:cNvGrpSpPr/>
          <p:nvPr/>
        </p:nvGrpSpPr>
        <p:grpSpPr>
          <a:xfrm>
            <a:off x="0" y="10026351"/>
            <a:ext cx="18288000" cy="260649"/>
            <a:chOff x="0" y="0"/>
            <a:chExt cx="6036847" cy="8128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7C29510-58F2-E737-C5B7-5A9F78472D13}"/>
                </a:ext>
              </a:extLst>
            </p:cNvPr>
            <p:cNvSpPr/>
            <p:nvPr/>
          </p:nvSpPr>
          <p:spPr>
            <a:xfrm>
              <a:off x="0" y="0"/>
              <a:ext cx="6036847" cy="812800"/>
            </a:xfrm>
            <a:custGeom>
              <a:avLst/>
              <a:gdLst/>
              <a:ahLst/>
              <a:cxnLst/>
              <a:rect l="l" t="t" r="r" b="b"/>
              <a:pathLst>
                <a:path w="6036847" h="812800">
                  <a:moveTo>
                    <a:pt x="0" y="0"/>
                  </a:moveTo>
                  <a:lnTo>
                    <a:pt x="6036847" y="0"/>
                  </a:lnTo>
                  <a:lnTo>
                    <a:pt x="6036847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6A1523">
                    <a:alpha val="60000"/>
                  </a:srgbClr>
                </a:gs>
                <a:gs pos="100000">
                  <a:srgbClr val="FFC987">
                    <a:alpha val="60000"/>
                  </a:srgbClr>
                </a:gs>
              </a:gsLst>
              <a:lin ang="201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492ABC39-A33F-E53F-C133-A08334D569C0}"/>
                </a:ext>
              </a:extLst>
            </p:cNvPr>
            <p:cNvSpPr txBox="1"/>
            <p:nvPr/>
          </p:nvSpPr>
          <p:spPr>
            <a:xfrm>
              <a:off x="0" y="-38100"/>
              <a:ext cx="603684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74F335C7-F55F-1E65-C811-E7706E2D680E}"/>
              </a:ext>
            </a:extLst>
          </p:cNvPr>
          <p:cNvGrpSpPr/>
          <p:nvPr/>
        </p:nvGrpSpPr>
        <p:grpSpPr>
          <a:xfrm>
            <a:off x="0" y="1334785"/>
            <a:ext cx="18288000" cy="59843"/>
            <a:chOff x="0" y="0"/>
            <a:chExt cx="5852246" cy="125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598BFCC-9B4F-1F08-080C-0BFB529FCA4C}"/>
                </a:ext>
              </a:extLst>
            </p:cNvPr>
            <p:cNvSpPr/>
            <p:nvPr/>
          </p:nvSpPr>
          <p:spPr>
            <a:xfrm>
              <a:off x="0" y="0"/>
              <a:ext cx="5852246" cy="12543"/>
            </a:xfrm>
            <a:custGeom>
              <a:avLst/>
              <a:gdLst/>
              <a:ahLst/>
              <a:cxnLst/>
              <a:rect l="l" t="t" r="r" b="b"/>
              <a:pathLst>
                <a:path w="5852246" h="12543">
                  <a:moveTo>
                    <a:pt x="0" y="0"/>
                  </a:moveTo>
                  <a:lnTo>
                    <a:pt x="5852246" y="0"/>
                  </a:lnTo>
                  <a:lnTo>
                    <a:pt x="585224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B2B2B">
                <a:alpha val="54902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D7149EA2-78CF-8BDA-BB28-3BDD65FD1245}"/>
                </a:ext>
              </a:extLst>
            </p:cNvPr>
            <p:cNvSpPr txBox="1"/>
            <p:nvPr/>
          </p:nvSpPr>
          <p:spPr>
            <a:xfrm>
              <a:off x="0" y="-38100"/>
              <a:ext cx="585224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188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Akzidenz-Grotesk Bold</vt:lpstr>
      <vt:lpstr>ITC Benguiat</vt:lpstr>
      <vt:lpstr>Garet Bold</vt:lpstr>
      <vt:lpstr>Calibri</vt:lpstr>
      <vt:lpstr>Arial</vt:lpstr>
      <vt:lpstr>Archivo Black</vt:lpstr>
      <vt:lpstr>Canva Sans Bold</vt:lpstr>
      <vt:lpstr>Canva Sans</vt:lpstr>
      <vt:lpstr>Canva Sans Italics</vt:lpstr>
      <vt:lpstr>Akzidenz-Grotesk Heavy</vt:lpstr>
      <vt:lpstr>Canva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Black Minimalist Project Deck Presentation</dc:title>
  <dc:creator>Geetha sardhi</dc:creator>
  <cp:lastModifiedBy>Geetha sardhi</cp:lastModifiedBy>
  <cp:revision>7</cp:revision>
  <dcterms:created xsi:type="dcterms:W3CDTF">2006-08-16T00:00:00Z</dcterms:created>
  <dcterms:modified xsi:type="dcterms:W3CDTF">2026-04-01T15:16:40Z</dcterms:modified>
  <dc:identifier>DAHE4ZEQ2w4</dc:identifier>
</cp:coreProperties>
</file>